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1"/>
  </p:notesMasterIdLst>
  <p:sldIdLst>
    <p:sldId id="645" r:id="rId5"/>
    <p:sldId id="919" r:id="rId6"/>
    <p:sldId id="920" r:id="rId7"/>
    <p:sldId id="921" r:id="rId8"/>
    <p:sldId id="913" r:id="rId9"/>
    <p:sldId id="914" r:id="rId10"/>
    <p:sldId id="915" r:id="rId11"/>
    <p:sldId id="916" r:id="rId12"/>
    <p:sldId id="917" r:id="rId13"/>
    <p:sldId id="918" r:id="rId14"/>
    <p:sldId id="588" r:id="rId15"/>
    <p:sldId id="591" r:id="rId16"/>
    <p:sldId id="590" r:id="rId17"/>
    <p:sldId id="264" r:id="rId18"/>
    <p:sldId id="708" r:id="rId19"/>
    <p:sldId id="6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  <a:srgbClr val="4472C5"/>
    <a:srgbClr val="4472C4"/>
    <a:srgbClr val="000000"/>
    <a:srgbClr val="F1F1F5"/>
    <a:srgbClr val="EAECF6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6"/>
    <p:restoredTop sz="94494"/>
  </p:normalViewPr>
  <p:slideViewPr>
    <p:cSldViewPr snapToGrid="0">
      <p:cViewPr>
        <p:scale>
          <a:sx n="150" d="100"/>
          <a:sy n="150" d="100"/>
        </p:scale>
        <p:origin x="-1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A9868-C154-B54A-9FEF-4CA6D1ECD22B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2BEEE-5CE6-CE49-A5E2-D1DE7942D1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2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everyone and say a few words about the different partner’s expertise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0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explain why we believe that marine mediated GGR offers significant benefits over direct air capture.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8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B0C0C"/>
                </a:solidFill>
                <a:latin typeface="GDS Transport"/>
              </a:rPr>
              <a:t>The government uses these values to estimate a monetary value of the greenhouse gas impact of policy proposals during policy design, and also after delivery.</a:t>
            </a:r>
            <a:r>
              <a:rPr lang="en-GB" dirty="0"/>
              <a:t> Note - they differ from carbon prices, which represent the observed price of carbon in a relevant market (such as the UK Emissions Trading Scheme)</a:t>
            </a:r>
          </a:p>
          <a:p>
            <a:endParaRPr lang="en-GB" dirty="0">
              <a:solidFill>
                <a:srgbClr val="0B0C0C"/>
              </a:solidFill>
              <a:latin typeface="GDS Transpor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http://localhost:8888/lab/tree/</a:t>
            </a:r>
            <a:r>
              <a:rPr lang="en-US" dirty="0" err="1"/>
              <a:t>carbon_pricing.ipynb</a:t>
            </a:r>
            <a:endParaRPr lang="en-US" dirty="0"/>
          </a:p>
          <a:p>
            <a:endParaRPr lang="en-GB" dirty="0">
              <a:solidFill>
                <a:srgbClr val="0B0C0C"/>
              </a:solidFill>
              <a:latin typeface="GDS Transport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www.gov.uk</a:t>
            </a:r>
            <a:r>
              <a:rPr lang="en-US" dirty="0"/>
              <a:t>/government/publications/valuing-greenhouse-gas-emissions-in-policy-appraisal/valuation-of-greenhouse-gas-emissions-for-policy-appraisal-and-evaluation</a:t>
            </a:r>
          </a:p>
          <a:p>
            <a:br>
              <a:rPr lang="en-GB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3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everyone and say a few words about the different partner’s expertise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everyone and say a few words about the different partner’s expertise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4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everyone and say a few words about the different partner’s expertise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everyone and say a few words about the different partner’s expertise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70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everyone and say a few words about the different partner’s expertise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93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everyone and say a few words about the different partner’s expertise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6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everyone and say a few words about the different partner’s expertise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86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2BEEE-5CE6-CE49-A5E2-D1DE7942D1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3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735E-FC1B-9040-B930-900D37DBA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FE61A-1D86-1B4E-A0F8-ADCB15A3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0337F-F16A-C342-BB25-9E81D5D5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7466F-B509-7449-B8C9-2F70FC35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5B461-1046-B349-82A4-3DD6BE96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0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D8F-4E59-9D4B-B12B-97BB1D30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472A7-CA97-7941-A507-7E0C30752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2D69-9C24-F342-8704-CC63BFE3B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46691-B5FF-3C44-96B7-3D9593D3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4C6EA-882F-F643-9F9C-E34AFA24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3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E0546-8F9A-5E4C-911C-3F2A92514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45EE6-0738-8E4C-A568-435D5104D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90AD0-2D24-9642-A945-32D4B41E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183D5-6C1B-FA4D-949D-E22DB79C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EFDA7-DCD1-6A48-BA7D-57C0B33B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3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E541-7A4F-FE48-A06A-D8B5FC1E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00224-311B-5045-BB09-4A6D11287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1AA63-4661-F542-BA73-C11F10E0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323B4-D99B-B345-B663-1BBB241A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4EA84-8BF4-F746-94F6-98951BF5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46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7804-A470-164C-9292-05821A21D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482BA-C400-8C41-8FB6-FABF812A7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17AD0-7AE7-D747-8A3B-6227C0AB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9579E-E570-8F47-BC64-747CFE31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2FFC4-0769-1D46-9455-EDD5CB52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9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0BB-0977-D14A-96C8-E879121F1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5E84B-5631-2C49-90F9-400F0BC0C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9C959-C0B1-A546-B510-BA5B23F2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54399-1DF1-AC40-A21A-9CB3FD4C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D7653-73CF-E34A-84F8-04F9F0FC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78DBB-575E-E149-92EF-393C0C14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23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51FD-7E93-4847-ABC7-08BCCD9F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C2EFD-E4BE-C042-AB45-F2D32FB2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37492-47AC-9646-971F-40C297E3C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24B73-692B-6B48-9409-EC6D31379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4E3FE-928D-5E48-A1DE-230C2EAFC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7CE29-1AB6-D94B-83E9-2221C94C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65109-0C78-314F-9CCE-337DBFB79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753D-4137-2C4F-AA15-48EAAC60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0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C4DE-D3F8-224F-BE6E-AC2E4949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6643C-FDB3-F942-AE8F-2148C814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451E2-B204-444C-967C-EF20FDD6F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D8BE8-001B-CE40-9A63-C28385F0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3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69B1B-E0BE-B648-8607-DD654CCC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DDF66-6C37-0744-AD2B-53C6888F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A5D0D-7E82-5843-B7BD-641ED732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7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B9D6-FFCB-B041-AEE7-A9440E83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CA41-465A-F144-8DA0-291F6609F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37F5E-E495-B54A-9C04-DF68D9F5F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B417D-F3F5-F143-93D9-354150C0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E7BB7-8B4A-A149-81AD-1149E5D8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EC0DB-776B-7B4D-9466-B3CDD39C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926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B674-3A3B-864D-8247-5B60B791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0869C-34FE-CB4A-B246-848397456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FB65D-D989-3948-AF92-53BA0A7D0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1E2C2-7CE9-6946-83EA-635540DF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0194F-84CE-2547-B7DD-F303E291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CA525-E4A9-5D45-98B9-C7E5AD7D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2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E38AB-2193-CB4C-9D71-FEB6614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49C30-E4D6-514A-9DF4-1C6E0AE46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5319D-0288-8943-A51E-85D2164A8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6FECC-66C7-2A45-8F61-B27C78F5D05F}" type="datetimeFigureOut">
              <a:rPr lang="en-US" smtClean="0"/>
              <a:t>11/8/22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6E2ED-F6E2-8F45-A962-AAE8E7F2F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BE55D-234E-364B-9E04-D759F9371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0C65D-5682-C046-B920-D83DF0A5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74A34-5105-00BA-ECEA-EBF439E7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02" y="1524213"/>
            <a:ext cx="8193215" cy="191529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7E17397-6C80-7D8D-06E6-9FF2957D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9" y="4932406"/>
            <a:ext cx="2971800" cy="1752600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86065FC7-1432-CDF3-36DE-2042912B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834" y="5967542"/>
            <a:ext cx="2218821" cy="369804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1D391D6-01AA-CA30-E1B1-F04BAAB3B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593" y="5848851"/>
            <a:ext cx="2453281" cy="60718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B87ABE2-5DCD-9F3B-960E-CF7D8432E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2615" y="5808706"/>
            <a:ext cx="1740445" cy="687476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D2DDC02-E316-1800-49FE-01B6220DA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8592" y="5884849"/>
            <a:ext cx="1427172" cy="5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0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8D365F-EE1E-7641-B642-428F29908F20}"/>
              </a:ext>
            </a:extLst>
          </p:cNvPr>
          <p:cNvSpPr txBox="1"/>
          <p:nvPr/>
        </p:nvSpPr>
        <p:spPr>
          <a:xfrm>
            <a:off x="7882759" y="997656"/>
            <a:ext cx="385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Scenarios without significant climate 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FC398-43B5-EB4F-AED1-D2F6B2FD4244}"/>
              </a:ext>
            </a:extLst>
          </p:cNvPr>
          <p:cNvSpPr txBox="1"/>
          <p:nvPr/>
        </p:nvSpPr>
        <p:spPr>
          <a:xfrm>
            <a:off x="7882759" y="3005933"/>
            <a:ext cx="385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Modest emissions reductions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79E29-F489-FE48-9E02-871164287BDD}"/>
              </a:ext>
            </a:extLst>
          </p:cNvPr>
          <p:cNvSpPr txBox="1"/>
          <p:nvPr/>
        </p:nvSpPr>
        <p:spPr>
          <a:xfrm>
            <a:off x="7882759" y="4192867"/>
            <a:ext cx="385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Emissions targeted at &lt;2 degrees</a:t>
            </a:r>
          </a:p>
        </p:txBody>
      </p:sp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43F7E70F-2D6A-1643-9B44-E8B3C2A2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0" y="262733"/>
            <a:ext cx="7315200" cy="548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B40861-D593-0546-83B7-DAB707EE7205}"/>
              </a:ext>
            </a:extLst>
          </p:cNvPr>
          <p:cNvSpPr txBox="1"/>
          <p:nvPr/>
        </p:nvSpPr>
        <p:spPr>
          <a:xfrm rot="16200000">
            <a:off x="6866110" y="396651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</a:t>
            </a:r>
          </a:p>
          <a:p>
            <a:r>
              <a:rPr lang="en-US" dirty="0"/>
              <a:t>emissions</a:t>
            </a:r>
          </a:p>
        </p:txBody>
      </p:sp>
    </p:spTree>
    <p:extLst>
      <p:ext uri="{BB962C8B-B14F-4D97-AF65-F5344CB8AC3E}">
        <p14:creationId xmlns:p14="http://schemas.microsoft.com/office/powerpoint/2010/main" val="145635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43F7E70F-2D6A-1643-9B44-E8B3C2A2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0" y="262733"/>
            <a:ext cx="7315200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5716CB-D012-6040-921C-950185842B94}"/>
              </a:ext>
            </a:extLst>
          </p:cNvPr>
          <p:cNvSpPr/>
          <p:nvPr/>
        </p:nvSpPr>
        <p:spPr>
          <a:xfrm>
            <a:off x="1705232" y="262733"/>
            <a:ext cx="2551459" cy="36891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8803-E7C1-914C-8D67-6A8A5FE80325}"/>
              </a:ext>
            </a:extLst>
          </p:cNvPr>
          <p:cNvSpPr/>
          <p:nvPr/>
        </p:nvSpPr>
        <p:spPr>
          <a:xfrm>
            <a:off x="4256692" y="390925"/>
            <a:ext cx="3258206" cy="35609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78FC0F-CB0C-2944-A22E-F9B7638BF997}"/>
              </a:ext>
            </a:extLst>
          </p:cNvPr>
          <p:cNvCxnSpPr>
            <a:cxnSpLocks/>
          </p:cNvCxnSpPr>
          <p:nvPr/>
        </p:nvCxnSpPr>
        <p:spPr>
          <a:xfrm flipV="1">
            <a:off x="5451744" y="3957145"/>
            <a:ext cx="0" cy="3468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248F1-BB32-7142-AFB9-1F9A9C1C8444}"/>
              </a:ext>
            </a:extLst>
          </p:cNvPr>
          <p:cNvSpPr/>
          <p:nvPr/>
        </p:nvSpPr>
        <p:spPr>
          <a:xfrm>
            <a:off x="747263" y="109840"/>
            <a:ext cx="957968" cy="36891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9546A3-B70B-764A-8D1C-1D4E5E669AA7}"/>
              </a:ext>
            </a:extLst>
          </p:cNvPr>
          <p:cNvCxnSpPr>
            <a:cxnSpLocks/>
          </p:cNvCxnSpPr>
          <p:nvPr/>
        </p:nvCxnSpPr>
        <p:spPr>
          <a:xfrm flipV="1">
            <a:off x="5443504" y="3615272"/>
            <a:ext cx="0" cy="3468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A3D45-1644-A040-B674-057883A5B12F}"/>
              </a:ext>
            </a:extLst>
          </p:cNvPr>
          <p:cNvSpPr txBox="1"/>
          <p:nvPr/>
        </p:nvSpPr>
        <p:spPr>
          <a:xfrm>
            <a:off x="2537278" y="3615272"/>
            <a:ext cx="284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some offsetting aviation 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96E4B-399F-B84D-ABAB-587B21DE73CC}"/>
              </a:ext>
            </a:extLst>
          </p:cNvPr>
          <p:cNvSpPr txBox="1"/>
          <p:nvPr/>
        </p:nvSpPr>
        <p:spPr>
          <a:xfrm>
            <a:off x="2529037" y="4027165"/>
            <a:ext cx="275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definite negative emissions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AF4CF4-5D24-CF48-9D3E-D52B7BD8A7D6}"/>
              </a:ext>
            </a:extLst>
          </p:cNvPr>
          <p:cNvSpPr txBox="1"/>
          <p:nvPr/>
        </p:nvSpPr>
        <p:spPr>
          <a:xfrm>
            <a:off x="5315939" y="329768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4D23F-AE66-0A29-E407-941CA62E3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93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43F7E70F-2D6A-1643-9B44-E8B3C2A2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0" y="262733"/>
            <a:ext cx="7315200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5716CB-D012-6040-921C-950185842B94}"/>
              </a:ext>
            </a:extLst>
          </p:cNvPr>
          <p:cNvSpPr/>
          <p:nvPr/>
        </p:nvSpPr>
        <p:spPr>
          <a:xfrm>
            <a:off x="1705232" y="262733"/>
            <a:ext cx="2551459" cy="36891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8803-E7C1-914C-8D67-6A8A5FE80325}"/>
              </a:ext>
            </a:extLst>
          </p:cNvPr>
          <p:cNvSpPr/>
          <p:nvPr/>
        </p:nvSpPr>
        <p:spPr>
          <a:xfrm>
            <a:off x="4256692" y="390925"/>
            <a:ext cx="3258206" cy="35609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78FC0F-CB0C-2944-A22E-F9B7638BF997}"/>
              </a:ext>
            </a:extLst>
          </p:cNvPr>
          <p:cNvCxnSpPr>
            <a:cxnSpLocks/>
          </p:cNvCxnSpPr>
          <p:nvPr/>
        </p:nvCxnSpPr>
        <p:spPr>
          <a:xfrm flipV="1">
            <a:off x="5451744" y="3957145"/>
            <a:ext cx="0" cy="3468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A9EBAB-0858-3145-AB3C-4BAF1248199E}"/>
              </a:ext>
            </a:extLst>
          </p:cNvPr>
          <p:cNvCxnSpPr>
            <a:cxnSpLocks/>
          </p:cNvCxnSpPr>
          <p:nvPr/>
        </p:nvCxnSpPr>
        <p:spPr>
          <a:xfrm flipV="1">
            <a:off x="5548184" y="1639614"/>
            <a:ext cx="2429168" cy="2490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2D50-AC2A-BB43-AA9A-CC80909D980E}"/>
              </a:ext>
            </a:extLst>
          </p:cNvPr>
          <p:cNvSpPr txBox="1"/>
          <p:nvPr/>
        </p:nvSpPr>
        <p:spPr>
          <a:xfrm>
            <a:off x="8050924" y="1270282"/>
            <a:ext cx="199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10000 Mt CO</a:t>
            </a:r>
            <a:r>
              <a:rPr lang="en-US" baseline="-25000" dirty="0"/>
              <a:t>2</a:t>
            </a:r>
            <a:r>
              <a:rPr lang="en-US" dirty="0"/>
              <a:t>/year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248F1-BB32-7142-AFB9-1F9A9C1C8444}"/>
              </a:ext>
            </a:extLst>
          </p:cNvPr>
          <p:cNvSpPr/>
          <p:nvPr/>
        </p:nvSpPr>
        <p:spPr>
          <a:xfrm>
            <a:off x="747263" y="109840"/>
            <a:ext cx="957968" cy="36891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9546A3-B70B-764A-8D1C-1D4E5E669AA7}"/>
              </a:ext>
            </a:extLst>
          </p:cNvPr>
          <p:cNvCxnSpPr>
            <a:cxnSpLocks/>
          </p:cNvCxnSpPr>
          <p:nvPr/>
        </p:nvCxnSpPr>
        <p:spPr>
          <a:xfrm flipV="1">
            <a:off x="5443504" y="3615272"/>
            <a:ext cx="0" cy="3468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A3D45-1644-A040-B674-057883A5B12F}"/>
              </a:ext>
            </a:extLst>
          </p:cNvPr>
          <p:cNvSpPr txBox="1"/>
          <p:nvPr/>
        </p:nvSpPr>
        <p:spPr>
          <a:xfrm>
            <a:off x="2537278" y="3615272"/>
            <a:ext cx="284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some offsetting aviation 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96E4B-399F-B84D-ABAB-587B21DE73CC}"/>
              </a:ext>
            </a:extLst>
          </p:cNvPr>
          <p:cNvSpPr txBox="1"/>
          <p:nvPr/>
        </p:nvSpPr>
        <p:spPr>
          <a:xfrm>
            <a:off x="2529037" y="4027165"/>
            <a:ext cx="275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definite negative emissions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AF4CF4-5D24-CF48-9D3E-D52B7BD8A7D6}"/>
              </a:ext>
            </a:extLst>
          </p:cNvPr>
          <p:cNvSpPr txBox="1"/>
          <p:nvPr/>
        </p:nvSpPr>
        <p:spPr>
          <a:xfrm>
            <a:off x="5315939" y="329768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1147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43F7E70F-2D6A-1643-9B44-E8B3C2A2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0" y="262733"/>
            <a:ext cx="7315200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5716CB-D012-6040-921C-950185842B94}"/>
              </a:ext>
            </a:extLst>
          </p:cNvPr>
          <p:cNvSpPr/>
          <p:nvPr/>
        </p:nvSpPr>
        <p:spPr>
          <a:xfrm>
            <a:off x="1705232" y="262733"/>
            <a:ext cx="2551459" cy="36891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8803-E7C1-914C-8D67-6A8A5FE80325}"/>
              </a:ext>
            </a:extLst>
          </p:cNvPr>
          <p:cNvSpPr/>
          <p:nvPr/>
        </p:nvSpPr>
        <p:spPr>
          <a:xfrm>
            <a:off x="4256692" y="390925"/>
            <a:ext cx="3258206" cy="35609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78FC0F-CB0C-2944-A22E-F9B7638BF997}"/>
              </a:ext>
            </a:extLst>
          </p:cNvPr>
          <p:cNvCxnSpPr>
            <a:cxnSpLocks/>
          </p:cNvCxnSpPr>
          <p:nvPr/>
        </p:nvCxnSpPr>
        <p:spPr>
          <a:xfrm flipV="1">
            <a:off x="5451744" y="3957145"/>
            <a:ext cx="0" cy="3468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A9EBAB-0858-3145-AB3C-4BAF1248199E}"/>
              </a:ext>
            </a:extLst>
          </p:cNvPr>
          <p:cNvCxnSpPr>
            <a:cxnSpLocks/>
          </p:cNvCxnSpPr>
          <p:nvPr/>
        </p:nvCxnSpPr>
        <p:spPr>
          <a:xfrm flipV="1">
            <a:off x="5548184" y="1639614"/>
            <a:ext cx="2429168" cy="2490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2D50-AC2A-BB43-AA9A-CC80909D980E}"/>
              </a:ext>
            </a:extLst>
          </p:cNvPr>
          <p:cNvSpPr txBox="1"/>
          <p:nvPr/>
        </p:nvSpPr>
        <p:spPr>
          <a:xfrm>
            <a:off x="8050924" y="1270282"/>
            <a:ext cx="199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10000 Mt CO</a:t>
            </a:r>
            <a:r>
              <a:rPr lang="en-US" baseline="-25000" dirty="0"/>
              <a:t>2</a:t>
            </a:r>
            <a:r>
              <a:rPr lang="en-US" dirty="0"/>
              <a:t>/year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248F1-BB32-7142-AFB9-1F9A9C1C8444}"/>
              </a:ext>
            </a:extLst>
          </p:cNvPr>
          <p:cNvSpPr/>
          <p:nvPr/>
        </p:nvSpPr>
        <p:spPr>
          <a:xfrm>
            <a:off x="747263" y="109840"/>
            <a:ext cx="957968" cy="36891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outdoor, track, railroad&#10;&#10;Description automatically generated">
            <a:extLst>
              <a:ext uri="{FF2B5EF4-FFF2-40B4-BE49-F238E27FC236}">
                <a16:creationId xmlns:a16="http://schemas.microsoft.com/office/drawing/2014/main" id="{940D1B21-3F4A-A94E-88E5-AC2AD152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045" y="2376109"/>
            <a:ext cx="3415856" cy="19226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5DBD64-DD70-AE49-ABC2-793D206252AD}"/>
              </a:ext>
            </a:extLst>
          </p:cNvPr>
          <p:cNvSpPr txBox="1"/>
          <p:nvPr/>
        </p:nvSpPr>
        <p:spPr>
          <a:xfrm>
            <a:off x="8050925" y="4371302"/>
            <a:ext cx="4207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Orca, Iceland: 4kt/</a:t>
            </a:r>
            <a:r>
              <a:rPr lang="en-US" dirty="0" err="1"/>
              <a:t>yr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2.5 million plants like this.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Distributed equally over the land surface that is 4500 plants in the UK </a:t>
            </a:r>
          </a:p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9546A3-B70B-764A-8D1C-1D4E5E669AA7}"/>
              </a:ext>
            </a:extLst>
          </p:cNvPr>
          <p:cNvCxnSpPr>
            <a:cxnSpLocks/>
          </p:cNvCxnSpPr>
          <p:nvPr/>
        </p:nvCxnSpPr>
        <p:spPr>
          <a:xfrm flipV="1">
            <a:off x="5443504" y="3615272"/>
            <a:ext cx="0" cy="3468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A3D45-1644-A040-B674-057883A5B12F}"/>
              </a:ext>
            </a:extLst>
          </p:cNvPr>
          <p:cNvSpPr txBox="1"/>
          <p:nvPr/>
        </p:nvSpPr>
        <p:spPr>
          <a:xfrm>
            <a:off x="2537278" y="3615272"/>
            <a:ext cx="284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offsetting aviation 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96E4B-399F-B84D-ABAB-587B21DE73CC}"/>
              </a:ext>
            </a:extLst>
          </p:cNvPr>
          <p:cNvSpPr txBox="1"/>
          <p:nvPr/>
        </p:nvSpPr>
        <p:spPr>
          <a:xfrm>
            <a:off x="2529037" y="4027165"/>
            <a:ext cx="275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definite negative emissions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AF4CF4-5D24-CF48-9D3E-D52B7BD8A7D6}"/>
              </a:ext>
            </a:extLst>
          </p:cNvPr>
          <p:cNvSpPr txBox="1"/>
          <p:nvPr/>
        </p:nvSpPr>
        <p:spPr>
          <a:xfrm>
            <a:off x="5315939" y="329768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75AECC-7461-566E-7769-F5C52B4AA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3256EB7-E1F9-E041-87FE-BDD3570C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531" y="920465"/>
            <a:ext cx="9940937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FC548-7F32-2C40-91FA-6055700CF6A0}"/>
              </a:ext>
            </a:extLst>
          </p:cNvPr>
          <p:cNvSpPr txBox="1"/>
          <p:nvPr/>
        </p:nvSpPr>
        <p:spPr>
          <a:xfrm>
            <a:off x="5273921" y="2246412"/>
            <a:ext cx="1378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unit of CO</a:t>
            </a:r>
            <a:r>
              <a:rPr lang="en-US" baseline="-25000" dirty="0"/>
              <a:t>2</a:t>
            </a:r>
          </a:p>
          <a:p>
            <a:r>
              <a:rPr lang="en-US" dirty="0"/>
              <a:t>in 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3D268-DD9E-5F43-85D9-0E3040E32421}"/>
              </a:ext>
            </a:extLst>
          </p:cNvPr>
          <p:cNvSpPr txBox="1"/>
          <p:nvPr/>
        </p:nvSpPr>
        <p:spPr>
          <a:xfrm>
            <a:off x="5273921" y="5289157"/>
            <a:ext cx="1378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unit of CO</a:t>
            </a:r>
            <a:r>
              <a:rPr lang="en-US" baseline="-25000" dirty="0"/>
              <a:t>2</a:t>
            </a:r>
          </a:p>
          <a:p>
            <a:r>
              <a:rPr lang="en-US" dirty="0"/>
              <a:t>in seawater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9ECBA-E5D9-BB4F-8A92-7F012CADDFF2}"/>
              </a:ext>
            </a:extLst>
          </p:cNvPr>
          <p:cNvSpPr txBox="1"/>
          <p:nvPr/>
        </p:nvSpPr>
        <p:spPr>
          <a:xfrm>
            <a:off x="251097" y="217208"/>
            <a:ext cx="7444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Why marine Negative Emissions Technologies?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51389-5E92-E742-A338-7A12B7F1C9B2}"/>
              </a:ext>
            </a:extLst>
          </p:cNvPr>
          <p:cNvSpPr txBox="1"/>
          <p:nvPr/>
        </p:nvSpPr>
        <p:spPr>
          <a:xfrm>
            <a:off x="8328453" y="1507748"/>
            <a:ext cx="29903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</a:rPr>
              <a:t>Seawater CO</a:t>
            </a:r>
            <a:r>
              <a:rPr lang="en-US" sz="2200" baseline="-25000" dirty="0">
                <a:solidFill>
                  <a:srgbClr val="002060"/>
                </a:solidFill>
              </a:rPr>
              <a:t>2</a:t>
            </a:r>
            <a:r>
              <a:rPr lang="en-US" sz="2200" dirty="0">
                <a:solidFill>
                  <a:srgbClr val="002060"/>
                </a:solidFill>
              </a:rPr>
              <a:t> concentration approx. 150 times that in air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E998F-AF73-484F-BC2F-B1375EAC07F5}"/>
              </a:ext>
            </a:extLst>
          </p:cNvPr>
          <p:cNvSpPr txBox="1"/>
          <p:nvPr/>
        </p:nvSpPr>
        <p:spPr>
          <a:xfrm>
            <a:off x="2409568" y="3336666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F1E91-7915-0740-84A5-DDEDFB0BA839}"/>
              </a:ext>
            </a:extLst>
          </p:cNvPr>
          <p:cNvSpPr txBox="1"/>
          <p:nvPr/>
        </p:nvSpPr>
        <p:spPr>
          <a:xfrm>
            <a:off x="6876703" y="511594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SeaCURE</a:t>
            </a:r>
          </a:p>
        </p:txBody>
      </p:sp>
    </p:spTree>
    <p:extLst>
      <p:ext uri="{BB962C8B-B14F-4D97-AF65-F5344CB8AC3E}">
        <p14:creationId xmlns:p14="http://schemas.microsoft.com/office/powerpoint/2010/main" val="174603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43F7E70F-2D6A-1643-9B44-E8B3C2A2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0" y="262733"/>
            <a:ext cx="7315200" cy="548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5716CB-D012-6040-921C-950185842B94}"/>
              </a:ext>
            </a:extLst>
          </p:cNvPr>
          <p:cNvSpPr/>
          <p:nvPr/>
        </p:nvSpPr>
        <p:spPr>
          <a:xfrm>
            <a:off x="1705232" y="262733"/>
            <a:ext cx="2551459" cy="36891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58803-E7C1-914C-8D67-6A8A5FE80325}"/>
              </a:ext>
            </a:extLst>
          </p:cNvPr>
          <p:cNvSpPr/>
          <p:nvPr/>
        </p:nvSpPr>
        <p:spPr>
          <a:xfrm>
            <a:off x="4256692" y="390925"/>
            <a:ext cx="3258206" cy="35609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78FC0F-CB0C-2944-A22E-F9B7638BF997}"/>
              </a:ext>
            </a:extLst>
          </p:cNvPr>
          <p:cNvCxnSpPr>
            <a:cxnSpLocks/>
          </p:cNvCxnSpPr>
          <p:nvPr/>
        </p:nvCxnSpPr>
        <p:spPr>
          <a:xfrm flipV="1">
            <a:off x="5451744" y="3957145"/>
            <a:ext cx="0" cy="3468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A9EBAB-0858-3145-AB3C-4BAF1248199E}"/>
              </a:ext>
            </a:extLst>
          </p:cNvPr>
          <p:cNvCxnSpPr>
            <a:cxnSpLocks/>
          </p:cNvCxnSpPr>
          <p:nvPr/>
        </p:nvCxnSpPr>
        <p:spPr>
          <a:xfrm flipV="1">
            <a:off x="5548184" y="1639614"/>
            <a:ext cx="2429168" cy="2490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CC2D50-AC2A-BB43-AA9A-CC80909D980E}"/>
              </a:ext>
            </a:extLst>
          </p:cNvPr>
          <p:cNvSpPr txBox="1"/>
          <p:nvPr/>
        </p:nvSpPr>
        <p:spPr>
          <a:xfrm>
            <a:off x="8050924" y="1270282"/>
            <a:ext cx="199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10000 Mt CO</a:t>
            </a:r>
            <a:r>
              <a:rPr lang="en-US" baseline="-25000" dirty="0"/>
              <a:t>2</a:t>
            </a:r>
            <a:r>
              <a:rPr lang="en-US" dirty="0"/>
              <a:t>/year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248F1-BB32-7142-AFB9-1F9A9C1C8444}"/>
              </a:ext>
            </a:extLst>
          </p:cNvPr>
          <p:cNvSpPr/>
          <p:nvPr/>
        </p:nvSpPr>
        <p:spPr>
          <a:xfrm>
            <a:off x="747263" y="109840"/>
            <a:ext cx="957968" cy="36891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outdoor, track, railroad&#10;&#10;Description automatically generated">
            <a:extLst>
              <a:ext uri="{FF2B5EF4-FFF2-40B4-BE49-F238E27FC236}">
                <a16:creationId xmlns:a16="http://schemas.microsoft.com/office/drawing/2014/main" id="{940D1B21-3F4A-A94E-88E5-AC2AD152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045" y="2376109"/>
            <a:ext cx="3415856" cy="1922621"/>
          </a:xfrm>
          <a:prstGeom prst="rect">
            <a:avLst/>
          </a:prstGeom>
          <a:solidFill>
            <a:srgbClr val="4472C5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5DBD64-DD70-AE49-ABC2-793D206252AD}"/>
              </a:ext>
            </a:extLst>
          </p:cNvPr>
          <p:cNvSpPr txBox="1"/>
          <p:nvPr/>
        </p:nvSpPr>
        <p:spPr>
          <a:xfrm>
            <a:off x="8050925" y="4371302"/>
            <a:ext cx="4207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Orca, Iceland: 4kt/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2500 thousand plants like this.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Distributed equally over the land surface that is 4500 plants in the UK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9546A3-B70B-764A-8D1C-1D4E5E669AA7}"/>
              </a:ext>
            </a:extLst>
          </p:cNvPr>
          <p:cNvCxnSpPr>
            <a:cxnSpLocks/>
          </p:cNvCxnSpPr>
          <p:nvPr/>
        </p:nvCxnSpPr>
        <p:spPr>
          <a:xfrm flipV="1">
            <a:off x="5443504" y="3615272"/>
            <a:ext cx="0" cy="3468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9A3D45-1644-A040-B674-057883A5B12F}"/>
              </a:ext>
            </a:extLst>
          </p:cNvPr>
          <p:cNvSpPr txBox="1"/>
          <p:nvPr/>
        </p:nvSpPr>
        <p:spPr>
          <a:xfrm>
            <a:off x="2537278" y="3615272"/>
            <a:ext cx="284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offsetting aviation 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96E4B-399F-B84D-ABAB-587B21DE73CC}"/>
              </a:ext>
            </a:extLst>
          </p:cNvPr>
          <p:cNvSpPr txBox="1"/>
          <p:nvPr/>
        </p:nvSpPr>
        <p:spPr>
          <a:xfrm>
            <a:off x="2529037" y="4027165"/>
            <a:ext cx="275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definite negative emissions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AF4CF4-5D24-CF48-9D3E-D52B7BD8A7D6}"/>
              </a:ext>
            </a:extLst>
          </p:cNvPr>
          <p:cNvSpPr txBox="1"/>
          <p:nvPr/>
        </p:nvSpPr>
        <p:spPr>
          <a:xfrm>
            <a:off x="5315939" y="329768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CF1F6AC-1E5F-B949-A115-59A306DF7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776" y="-69603"/>
            <a:ext cx="9962038" cy="1178470"/>
          </a:xfrm>
        </p:spPr>
        <p:txBody>
          <a:bodyPr>
            <a:normAutofit fontScale="90000"/>
          </a:bodyPr>
          <a:lstStyle/>
          <a:p>
            <a:r>
              <a:rPr lang="en-US"/>
              <a:t>What is the likely scale of activity?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1074F2-6D07-F946-BE20-020AC99A8DC9}"/>
              </a:ext>
            </a:extLst>
          </p:cNvPr>
          <p:cNvCxnSpPr>
            <a:cxnSpLocks/>
          </p:cNvCxnSpPr>
          <p:nvPr/>
        </p:nvCxnSpPr>
        <p:spPr>
          <a:xfrm>
            <a:off x="5504115" y="4130566"/>
            <a:ext cx="1258653" cy="174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347933-2606-0C47-B84A-416CF0F5ACAD}"/>
              </a:ext>
            </a:extLst>
          </p:cNvPr>
          <p:cNvSpPr txBox="1"/>
          <p:nvPr/>
        </p:nvSpPr>
        <p:spPr>
          <a:xfrm>
            <a:off x="4090630" y="5944601"/>
            <a:ext cx="688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1% of the ocean surface water through our approach every year.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4981F-AE10-4144-A497-28DABFA2A5E3}"/>
              </a:ext>
            </a:extLst>
          </p:cNvPr>
          <p:cNvSpPr/>
          <p:nvPr/>
        </p:nvSpPr>
        <p:spPr>
          <a:xfrm>
            <a:off x="7977352" y="2171407"/>
            <a:ext cx="3523549" cy="2225090"/>
          </a:xfrm>
          <a:prstGeom prst="rect">
            <a:avLst/>
          </a:prstGeom>
          <a:solidFill>
            <a:srgbClr val="FFFFFF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2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758587-10AB-1348-9E48-6AA26B3B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917" y="190997"/>
            <a:ext cx="9197347" cy="6131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4E0B0-CE5E-4242-BA74-64C334332602}"/>
              </a:ext>
            </a:extLst>
          </p:cNvPr>
          <p:cNvSpPr txBox="1"/>
          <p:nvPr/>
        </p:nvSpPr>
        <p:spPr>
          <a:xfrm>
            <a:off x="5737271" y="2814438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Pilot plant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A86FB-7100-7643-865F-3A705289AD80}"/>
              </a:ext>
            </a:extLst>
          </p:cNvPr>
          <p:cNvSpPr txBox="1"/>
          <p:nvPr/>
        </p:nvSpPr>
        <p:spPr>
          <a:xfrm>
            <a:off x="6380413" y="4054713"/>
            <a:ext cx="11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2030 plant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8A655-0C74-024B-9B74-1DEE74807558}"/>
              </a:ext>
            </a:extLst>
          </p:cNvPr>
          <p:cNvSpPr txBox="1"/>
          <p:nvPr/>
        </p:nvSpPr>
        <p:spPr>
          <a:xfrm>
            <a:off x="7013838" y="4621157"/>
            <a:ext cx="219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future plant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53ACC-F2B0-FC40-A9F5-25EE4CF6A05F}"/>
              </a:ext>
            </a:extLst>
          </p:cNvPr>
          <p:cNvSpPr txBox="1"/>
          <p:nvPr/>
        </p:nvSpPr>
        <p:spPr>
          <a:xfrm>
            <a:off x="521516" y="6322562"/>
            <a:ext cx="747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 price = price to use when considering GHG impact of policy proposals</a:t>
            </a:r>
          </a:p>
        </p:txBody>
      </p:sp>
    </p:spTree>
    <p:extLst>
      <p:ext uri="{BB962C8B-B14F-4D97-AF65-F5344CB8AC3E}">
        <p14:creationId xmlns:p14="http://schemas.microsoft.com/office/powerpoint/2010/main" val="403868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85700D-D7F7-301E-2104-E780012A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2033C9-5E54-8E31-97B0-220C8D787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87" y="505367"/>
            <a:ext cx="10554425" cy="4200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99157-CAAD-3F8B-7F28-AFA77BDD63A4}"/>
              </a:ext>
            </a:extLst>
          </p:cNvPr>
          <p:cNvSpPr txBox="1"/>
          <p:nvPr/>
        </p:nvSpPr>
        <p:spPr>
          <a:xfrm>
            <a:off x="396240" y="5597241"/>
            <a:ext cx="16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et al., 2020</a:t>
            </a:r>
          </a:p>
        </p:txBody>
      </p:sp>
    </p:spTree>
    <p:extLst>
      <p:ext uri="{BB962C8B-B14F-4D97-AF65-F5344CB8AC3E}">
        <p14:creationId xmlns:p14="http://schemas.microsoft.com/office/powerpoint/2010/main" val="225663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85700D-D7F7-301E-2104-E780012A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2033C9-5E54-8E31-97B0-220C8D787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87" y="505367"/>
            <a:ext cx="10554425" cy="4200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99157-CAAD-3F8B-7F28-AFA77BDD63A4}"/>
              </a:ext>
            </a:extLst>
          </p:cNvPr>
          <p:cNvSpPr txBox="1"/>
          <p:nvPr/>
        </p:nvSpPr>
        <p:spPr>
          <a:xfrm>
            <a:off x="396240" y="5597241"/>
            <a:ext cx="16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et al.,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B7C55-B298-8ECC-453A-66EC97F7EA0B}"/>
              </a:ext>
            </a:extLst>
          </p:cNvPr>
          <p:cNvSpPr txBox="1"/>
          <p:nvPr/>
        </p:nvSpPr>
        <p:spPr>
          <a:xfrm>
            <a:off x="4550298" y="461246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Engineered carbon removal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5750A04-BE5A-30F4-B111-BA8D865CD471}"/>
              </a:ext>
            </a:extLst>
          </p:cNvPr>
          <p:cNvSpPr/>
          <p:nvPr/>
        </p:nvSpPr>
        <p:spPr>
          <a:xfrm>
            <a:off x="4356339" y="992038"/>
            <a:ext cx="7168551" cy="3925019"/>
          </a:xfrm>
          <a:prstGeom prst="roundRect">
            <a:avLst/>
          </a:prstGeom>
          <a:noFill/>
          <a:ln w="76200">
            <a:solidFill>
              <a:srgbClr val="FF0000">
                <a:alpha val="4823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7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85700D-D7F7-301E-2104-E780012A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2033C9-5E54-8E31-97B0-220C8D787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87" y="505367"/>
            <a:ext cx="10554425" cy="4200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99157-CAAD-3F8B-7F28-AFA77BDD63A4}"/>
              </a:ext>
            </a:extLst>
          </p:cNvPr>
          <p:cNvSpPr txBox="1"/>
          <p:nvPr/>
        </p:nvSpPr>
        <p:spPr>
          <a:xfrm>
            <a:off x="396240" y="5597241"/>
            <a:ext cx="16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et al.,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B98A8E-8ED9-C376-FB81-F08135BEFF0B}"/>
              </a:ext>
            </a:extLst>
          </p:cNvPr>
          <p:cNvSpPr/>
          <p:nvPr/>
        </p:nvSpPr>
        <p:spPr>
          <a:xfrm>
            <a:off x="4356339" y="992038"/>
            <a:ext cx="7168551" cy="3925019"/>
          </a:xfrm>
          <a:prstGeom prst="roundRect">
            <a:avLst/>
          </a:prstGeom>
          <a:noFill/>
          <a:ln w="76200">
            <a:solidFill>
              <a:srgbClr val="FF0000">
                <a:alpha val="4823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B7C55-B298-8ECC-453A-66EC97F7EA0B}"/>
              </a:ext>
            </a:extLst>
          </p:cNvPr>
          <p:cNvSpPr txBox="1"/>
          <p:nvPr/>
        </p:nvSpPr>
        <p:spPr>
          <a:xfrm>
            <a:off x="6734698" y="4929714"/>
            <a:ext cx="197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Geologically stored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carbon removal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1DC71F-65EA-8C07-01FF-EE8DDFF8A7A4}"/>
              </a:ext>
            </a:extLst>
          </p:cNvPr>
          <p:cNvSpPr/>
          <p:nvPr/>
        </p:nvSpPr>
        <p:spPr>
          <a:xfrm>
            <a:off x="6021238" y="1362973"/>
            <a:ext cx="3398807" cy="3452301"/>
          </a:xfrm>
          <a:prstGeom prst="roundRect">
            <a:avLst/>
          </a:prstGeom>
          <a:noFill/>
          <a:ln w="76200">
            <a:solidFill>
              <a:schemeClr val="accent2">
                <a:alpha val="48235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2BA1B-5C7C-85F6-764B-CFF4AA4E1772}"/>
              </a:ext>
            </a:extLst>
          </p:cNvPr>
          <p:cNvSpPr txBox="1"/>
          <p:nvPr/>
        </p:nvSpPr>
        <p:spPr>
          <a:xfrm>
            <a:off x="4550298" y="461246"/>
            <a:ext cx="276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Engineered carbon removal</a:t>
            </a:r>
          </a:p>
        </p:txBody>
      </p:sp>
    </p:spTree>
    <p:extLst>
      <p:ext uri="{BB962C8B-B14F-4D97-AF65-F5344CB8AC3E}">
        <p14:creationId xmlns:p14="http://schemas.microsoft.com/office/powerpoint/2010/main" val="272794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85700D-D7F7-301E-2104-E780012A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9710016C-1E63-7760-F71D-A0EEEC6B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608A86-555D-5953-42AD-5AE8DC9B9408}"/>
              </a:ext>
            </a:extLst>
          </p:cNvPr>
          <p:cNvSpPr txBox="1"/>
          <p:nvPr/>
        </p:nvSpPr>
        <p:spPr>
          <a:xfrm>
            <a:off x="282786" y="317531"/>
            <a:ext cx="391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much CO</a:t>
            </a:r>
            <a:r>
              <a:rPr lang="en-US" b="1" baseline="-25000" dirty="0"/>
              <a:t>2</a:t>
            </a:r>
            <a:r>
              <a:rPr lang="en-US" b="1" dirty="0"/>
              <a:t> do we need to remove?</a:t>
            </a:r>
          </a:p>
        </p:txBody>
      </p:sp>
    </p:spTree>
    <p:extLst>
      <p:ext uri="{BB962C8B-B14F-4D97-AF65-F5344CB8AC3E}">
        <p14:creationId xmlns:p14="http://schemas.microsoft.com/office/powerpoint/2010/main" val="423545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85700D-D7F7-301E-2104-E780012A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9710016C-1E63-7760-F71D-A0EEEC6B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D99711CD-4615-503F-4C07-1ED55C77C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3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85700D-D7F7-301E-2104-E780012A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9710016C-1E63-7760-F71D-A0EEEC6B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D99711CD-4615-503F-4C07-1ED55C77C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7F97F0F1-DD9E-A96B-ED92-504639226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7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85700D-D7F7-301E-2104-E780012A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9710016C-1E63-7760-F71D-A0EEEC6B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D99711CD-4615-503F-4C07-1ED55C77C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7F97F0F1-DD9E-A96B-ED92-504639226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5348E84-5BD3-C53A-2691-E736AAE8D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1367" y="686863"/>
            <a:ext cx="5869266" cy="52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85700D-D7F7-301E-2104-E780012A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7E5CB9-388C-5092-CED3-4E2FA2D06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9" y="0"/>
            <a:ext cx="7772400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7FC3A-87D9-A559-C2AE-2BEED5749783}"/>
              </a:ext>
            </a:extLst>
          </p:cNvPr>
          <p:cNvSpPr txBox="1"/>
          <p:nvPr/>
        </p:nvSpPr>
        <p:spPr>
          <a:xfrm>
            <a:off x="181186" y="97398"/>
            <a:ext cx="391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much CO</a:t>
            </a:r>
            <a:r>
              <a:rPr lang="en-US" b="1" baseline="-25000" dirty="0"/>
              <a:t>2</a:t>
            </a:r>
            <a:r>
              <a:rPr lang="en-US" b="1" dirty="0"/>
              <a:t> do we need to remove?</a:t>
            </a:r>
          </a:p>
        </p:txBody>
      </p:sp>
    </p:spTree>
    <p:extLst>
      <p:ext uri="{BB962C8B-B14F-4D97-AF65-F5344CB8AC3E}">
        <p14:creationId xmlns:p14="http://schemas.microsoft.com/office/powerpoint/2010/main" val="2412905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7EAECF1BF1F24DA9D256D91F6E587F" ma:contentTypeVersion="12" ma:contentTypeDescription="Create a new document." ma:contentTypeScope="" ma:versionID="7615b2a7b4d080d0c6aafcc411d6aa80">
  <xsd:schema xmlns:xsd="http://www.w3.org/2001/XMLSchema" xmlns:xs="http://www.w3.org/2001/XMLSchema" xmlns:p="http://schemas.microsoft.com/office/2006/metadata/properties" xmlns:ns2="53db63f4-fc73-479c-9e74-48990104cc9e" xmlns:ns3="f3f34db8-1fb8-43e5-918c-7302e5b01e0b" targetNamespace="http://schemas.microsoft.com/office/2006/metadata/properties" ma:root="true" ma:fieldsID="6022ad3cc66e6cf76357bd0eb4bf083c" ns2:_="" ns3:_="">
    <xsd:import namespace="53db63f4-fc73-479c-9e74-48990104cc9e"/>
    <xsd:import namespace="f3f34db8-1fb8-43e5-918c-7302e5b01e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b63f4-fc73-479c-9e74-48990104c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f34db8-1fb8-43e5-918c-7302e5b01e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ADB0B0-15B0-4637-B89F-4D1AE1D2982D}">
  <ds:schemaRefs>
    <ds:schemaRef ds:uri="53db63f4-fc73-479c-9e74-48990104cc9e"/>
    <ds:schemaRef ds:uri="f3f34db8-1fb8-43e5-918c-7302e5b01e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901493-D9B2-4066-BA41-BE9FA381DD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39E87-6BFF-44DF-AF36-91BAD38D417A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53db63f4-fc73-479c-9e74-48990104cc9e"/>
    <ds:schemaRef ds:uri="f3f34db8-1fb8-43e5-918c-7302e5b01e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17446</TotalTime>
  <Words>443</Words>
  <Application>Microsoft Macintosh PowerPoint</Application>
  <PresentationFormat>Widescreen</PresentationFormat>
  <Paragraphs>76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GDS Transport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likely scale of activity?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SeaCURE Kickoff meeting</dc:title>
  <dc:creator>Halloran, Paul</dc:creator>
  <cp:lastModifiedBy>Halloran, Paul</cp:lastModifiedBy>
  <cp:revision>33</cp:revision>
  <dcterms:created xsi:type="dcterms:W3CDTF">2021-04-19T15:06:36Z</dcterms:created>
  <dcterms:modified xsi:type="dcterms:W3CDTF">2022-11-08T11:29:26Z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0x010100EA7EAECF1BF1F24DA9D256D91F6E587F</vt:lpwstr>
  </property>
</Properties>
</file>